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9"/>
  </p:notesMasterIdLst>
  <p:sldIdLst>
    <p:sldId id="331" r:id="rId2"/>
    <p:sldId id="347" r:id="rId3"/>
    <p:sldId id="365" r:id="rId4"/>
    <p:sldId id="346" r:id="rId5"/>
    <p:sldId id="349" r:id="rId6"/>
    <p:sldId id="348" r:id="rId7"/>
    <p:sldId id="350" r:id="rId8"/>
    <p:sldId id="351" r:id="rId9"/>
    <p:sldId id="353" r:id="rId10"/>
    <p:sldId id="352" r:id="rId11"/>
    <p:sldId id="354" r:id="rId12"/>
    <p:sldId id="355" r:id="rId13"/>
    <p:sldId id="356" r:id="rId14"/>
    <p:sldId id="360" r:id="rId15"/>
    <p:sldId id="357" r:id="rId16"/>
    <p:sldId id="402" r:id="rId17"/>
    <p:sldId id="358" r:id="rId18"/>
  </p:sldIdLst>
  <p:sldSz cx="12192000" cy="6858000"/>
  <p:notesSz cx="6669088" cy="98726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1BE81-960D-1048-B584-076A6244410B}" v="1" dt="2022-01-16T12:31:58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6"/>
    <p:restoredTop sz="94595"/>
  </p:normalViewPr>
  <p:slideViewPr>
    <p:cSldViewPr snapToGrid="0" snapToObjects="1">
      <p:cViewPr varScale="1">
        <p:scale>
          <a:sx n="141" d="100"/>
          <a:sy n="141" d="100"/>
        </p:scale>
        <p:origin x="7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689515"/>
            <a:ext cx="533527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DFCB49-DD71-4BDF-94EA-8DF566B42F9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4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7940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04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90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7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28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1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tags" Target="../tags/tag1.xml"/><Relationship Id="rId6" Type="http://schemas.openxmlformats.org/officeDocument/2006/relationships/image" Target="../media/image13.jp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/>
              <a:t>Biochemie 2</a:t>
            </a:r>
            <a:endParaRPr lang="nl-NL" altLang="nl-NL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err="1">
                <a:solidFill>
                  <a:schemeClr val="tx2"/>
                </a:solidFill>
              </a:rPr>
              <a:t>s.m.nabuurs@pl.hanze.nl</a:t>
            </a:r>
            <a:endParaRPr lang="nl-NL" altLang="nl-NL" sz="2000">
              <a:solidFill>
                <a:schemeClr val="tx2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2F1987-823C-BF40-A8DA-EEC0B7C40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8"/>
    </mc:Choice>
    <mc:Fallback>
      <p:transition spd="slow" advTm="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5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84784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 = ©©©©</a:t>
            </a:r>
          </a:p>
          <a:p>
            <a:pPr marL="0" indent="0">
              <a:buNone/>
            </a:pPr>
            <a:r>
              <a:rPr lang="nl-NL" sz="2400" err="1"/>
              <a:t>Succinyl</a:t>
            </a:r>
            <a:r>
              <a:rPr lang="nl-NL" sz="2400"/>
              <a:t> </a:t>
            </a:r>
            <a:r>
              <a:rPr lang="nl-NL" sz="2400" err="1"/>
              <a:t>CoA</a:t>
            </a:r>
            <a:r>
              <a:rPr lang="nl-NL" sz="2400"/>
              <a:t> wordt geknipt</a:t>
            </a:r>
          </a:p>
          <a:p>
            <a:pPr marL="0" indent="0">
              <a:buNone/>
            </a:pPr>
            <a:r>
              <a:rPr lang="nl-NL" sz="2400"/>
              <a:t>Opbrengst: 1 ATP (of in sommige weefsels GTP)</a:t>
            </a:r>
            <a:endParaRPr lang="nl-NL" sz="2400" baseline="30000"/>
          </a:p>
          <a:p>
            <a:pPr marL="0" indent="0">
              <a:buNone/>
            </a:pPr>
            <a:r>
              <a:rPr lang="nl-NL" sz="2400" i="1" err="1">
                <a:ea typeface="Symbol" charset="2"/>
                <a:cs typeface="Symbol" charset="2"/>
              </a:rPr>
              <a:t>succinyl</a:t>
            </a:r>
            <a:r>
              <a:rPr lang="nl-NL" sz="2400" i="1">
                <a:ea typeface="Symbol" charset="2"/>
                <a:cs typeface="Symbol" charset="2"/>
              </a:rPr>
              <a:t> </a:t>
            </a:r>
            <a:r>
              <a:rPr lang="nl-NL" sz="2400" i="1" err="1">
                <a:ea typeface="Symbol" charset="2"/>
                <a:cs typeface="Symbol" charset="2"/>
              </a:rPr>
              <a:t>CoA</a:t>
            </a:r>
            <a:r>
              <a:rPr lang="nl-NL" sz="2400" i="1">
                <a:ea typeface="Symbol" charset="2"/>
                <a:cs typeface="Symbol" charset="2"/>
              </a:rPr>
              <a:t> </a:t>
            </a:r>
            <a:r>
              <a:rPr lang="nl-NL" sz="2400" i="1" err="1">
                <a:ea typeface="Symbol" charset="2"/>
                <a:cs typeface="Symbol" charset="2"/>
              </a:rPr>
              <a:t>synthetase</a:t>
            </a:r>
            <a:endParaRPr lang="nl-NL" sz="2400" i="1"/>
          </a:p>
          <a:p>
            <a:pPr marL="0" indent="0">
              <a:buNone/>
            </a:pPr>
            <a:endParaRPr lang="nl-NL" sz="2400"/>
          </a:p>
        </p:txBody>
      </p:sp>
      <p:pic>
        <p:nvPicPr>
          <p:cNvPr id="10" name="Tijdelijke aanduiding voor inhoud 9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935759" y="3573016"/>
            <a:ext cx="7184641" cy="25922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029190-652B-FA4E-96D8-C8F137F3D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7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90"/>
    </mc:Choice>
    <mc:Fallback>
      <p:transition spd="slow" advTm="54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6 t/m 8 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07" y="2996952"/>
            <a:ext cx="5331668" cy="3732168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12776"/>
            <a:ext cx="7999040" cy="4824535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 = ©©©©</a:t>
            </a:r>
          </a:p>
          <a:p>
            <a:pPr marL="0" indent="0">
              <a:buNone/>
            </a:pPr>
            <a:r>
              <a:rPr lang="nl-NL" sz="2400" err="1"/>
              <a:t>Succinaat</a:t>
            </a:r>
            <a:r>
              <a:rPr lang="nl-NL" sz="2400"/>
              <a:t> wordt omgezet in </a:t>
            </a:r>
            <a:r>
              <a:rPr lang="nl-NL" sz="2400" err="1"/>
              <a:t>oxaloacetaat</a:t>
            </a:r>
            <a:r>
              <a:rPr lang="nl-NL" sz="2400"/>
              <a:t> in 3 stappen</a:t>
            </a:r>
          </a:p>
          <a:p>
            <a:pPr marL="0" indent="0">
              <a:buNone/>
            </a:pPr>
            <a:r>
              <a:rPr lang="nl-NL" sz="2400"/>
              <a:t>Oxidatie, hydratie en oxidatie</a:t>
            </a:r>
          </a:p>
          <a:p>
            <a:pPr marL="0" indent="0">
              <a:buNone/>
            </a:pPr>
            <a:r>
              <a:rPr lang="nl-NL" sz="2400"/>
              <a:t>Opbrengst:</a:t>
            </a:r>
          </a:p>
          <a:p>
            <a:pPr marL="0" indent="0">
              <a:buNone/>
            </a:pPr>
            <a:r>
              <a:rPr lang="nl-NL" sz="2400"/>
              <a:t>2x2e</a:t>
            </a:r>
            <a:r>
              <a:rPr lang="nl-NL" sz="2400" baseline="30000"/>
              <a:t>-</a:t>
            </a:r>
            <a:endParaRPr lang="nl-NL" sz="2400"/>
          </a:p>
          <a:p>
            <a:pPr marL="0" indent="0">
              <a:buNone/>
            </a:pPr>
            <a:r>
              <a:rPr lang="nl-NL" sz="2400"/>
              <a:t>FADH</a:t>
            </a:r>
            <a:r>
              <a:rPr lang="nl-NL" sz="2400" baseline="-25000"/>
              <a:t>2</a:t>
            </a:r>
            <a:r>
              <a:rPr lang="nl-NL" sz="2400"/>
              <a:t> en NADH</a:t>
            </a: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 i="1" err="1"/>
              <a:t>Succinaat</a:t>
            </a:r>
            <a:r>
              <a:rPr lang="nl-NL" sz="2400" i="1"/>
              <a:t> dehydrogenase</a:t>
            </a:r>
          </a:p>
          <a:p>
            <a:pPr marL="0" indent="0">
              <a:buNone/>
            </a:pPr>
            <a:r>
              <a:rPr lang="nl-NL" sz="2400" i="1" err="1"/>
              <a:t>Fumarase</a:t>
            </a:r>
            <a:endParaRPr lang="nl-NL" sz="2400" i="1"/>
          </a:p>
          <a:p>
            <a:pPr marL="0" indent="0">
              <a:buNone/>
            </a:pPr>
            <a:r>
              <a:rPr lang="nl-NL" sz="2400" i="1" err="1"/>
              <a:t>Malaat</a:t>
            </a:r>
            <a:r>
              <a:rPr lang="nl-NL" sz="2400" i="1"/>
              <a:t> dehydrogenase</a:t>
            </a:r>
          </a:p>
          <a:p>
            <a:pPr marL="0" indent="0">
              <a:buNone/>
            </a:pPr>
            <a:endParaRPr lang="nl-NL" sz="2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F02300-3EAE-F84C-964F-AC2B0FDD2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49"/>
    </mc:Choice>
    <mc:Fallback>
      <p:transition spd="slow" advTm="9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Netto opbrengst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484784"/>
            <a:ext cx="10802126" cy="4349080"/>
          </a:xfrm>
        </p:spPr>
        <p:txBody>
          <a:bodyPr/>
          <a:lstStyle/>
          <a:p>
            <a:r>
              <a:rPr lang="nl-NL"/>
              <a:t>ATP kan direct gebruikt worden in de cel</a:t>
            </a:r>
          </a:p>
          <a:p>
            <a:r>
              <a:rPr lang="nl-NL"/>
              <a:t>FADH</a:t>
            </a:r>
            <a:r>
              <a:rPr lang="nl-NL" baseline="-25000"/>
              <a:t>2</a:t>
            </a:r>
            <a:r>
              <a:rPr lang="nl-NL"/>
              <a:t> en NADH wordt in de volgende stap gebruikt om meer ATP te maken</a:t>
            </a:r>
          </a:p>
          <a:p>
            <a:r>
              <a:rPr lang="nl-NL"/>
              <a:t>Aerobe verbranding, maar waar is de O</a:t>
            </a:r>
            <a:r>
              <a:rPr lang="nl-NL" baseline="-25000"/>
              <a:t>2</a:t>
            </a:r>
            <a:r>
              <a:rPr lang="nl-NL"/>
              <a:t>?</a:t>
            </a:r>
          </a:p>
          <a:p>
            <a:endParaRPr lang="nl-NL"/>
          </a:p>
          <a:p>
            <a:pPr marL="0" indent="0">
              <a:buNone/>
            </a:pPr>
            <a:r>
              <a:rPr lang="nl-NL">
                <a:solidFill>
                  <a:srgbClr val="0070C0"/>
                </a:solidFill>
              </a:rPr>
              <a:t>   </a:t>
            </a:r>
            <a:r>
              <a:rPr lang="nl-NL" err="1">
                <a:solidFill>
                  <a:srgbClr val="0070C0"/>
                </a:solidFill>
              </a:rPr>
              <a:t>Acetyl</a:t>
            </a:r>
            <a:r>
              <a:rPr lang="nl-NL">
                <a:solidFill>
                  <a:srgbClr val="0070C0"/>
                </a:solidFill>
              </a:rPr>
              <a:t> </a:t>
            </a:r>
            <a:r>
              <a:rPr lang="nl-NL" err="1">
                <a:solidFill>
                  <a:srgbClr val="0070C0"/>
                </a:solidFill>
              </a:rPr>
              <a:t>CoA</a:t>
            </a:r>
            <a:r>
              <a:rPr lang="nl-NL">
                <a:solidFill>
                  <a:srgbClr val="0070C0"/>
                </a:solidFill>
              </a:rPr>
              <a:t> + 3 NAD</a:t>
            </a:r>
            <a:r>
              <a:rPr lang="nl-NL" baseline="30000">
                <a:solidFill>
                  <a:srgbClr val="0070C0"/>
                </a:solidFill>
              </a:rPr>
              <a:t>+</a:t>
            </a:r>
            <a:r>
              <a:rPr lang="nl-NL">
                <a:solidFill>
                  <a:srgbClr val="0070C0"/>
                </a:solidFill>
              </a:rPr>
              <a:t> + FAD + ADP + Pi + 2 H</a:t>
            </a:r>
            <a:r>
              <a:rPr lang="nl-NL" baseline="-25000">
                <a:solidFill>
                  <a:srgbClr val="0070C0"/>
                </a:solidFill>
              </a:rPr>
              <a:t>2</a:t>
            </a:r>
            <a:r>
              <a:rPr lang="nl-NL">
                <a:solidFill>
                  <a:srgbClr val="0070C0"/>
                </a:solidFill>
              </a:rPr>
              <a:t>O </a:t>
            </a:r>
            <a:r>
              <a:rPr lang="nl-NL">
                <a:solidFill>
                  <a:srgbClr val="0070C0"/>
                </a:solidFill>
                <a:sym typeface="Wingdings"/>
              </a:rPr>
              <a:t></a:t>
            </a:r>
          </a:p>
          <a:p>
            <a:pPr marL="0" indent="0">
              <a:buNone/>
            </a:pPr>
            <a:r>
              <a:rPr lang="nl-NL" baseline="30000">
                <a:solidFill>
                  <a:srgbClr val="0070C0"/>
                </a:solidFill>
                <a:sym typeface="Wingdings"/>
              </a:rPr>
              <a:t>			</a:t>
            </a:r>
            <a:r>
              <a:rPr lang="nl-NL">
                <a:solidFill>
                  <a:srgbClr val="0070C0"/>
                </a:solidFill>
                <a:sym typeface="Wingdings"/>
              </a:rPr>
              <a:t>2 CO</a:t>
            </a:r>
            <a:r>
              <a:rPr lang="nl-NL" baseline="-25000">
                <a:solidFill>
                  <a:srgbClr val="0070C0"/>
                </a:solidFill>
                <a:sym typeface="Wingdings"/>
              </a:rPr>
              <a:t>2</a:t>
            </a:r>
            <a:r>
              <a:rPr lang="nl-NL">
                <a:solidFill>
                  <a:srgbClr val="0070C0"/>
                </a:solidFill>
                <a:sym typeface="Wingdings"/>
              </a:rPr>
              <a:t> + </a:t>
            </a:r>
            <a:r>
              <a:rPr lang="nl-NL">
                <a:solidFill>
                  <a:srgbClr val="FF0000"/>
                </a:solidFill>
                <a:sym typeface="Wingdings"/>
              </a:rPr>
              <a:t>3 NADH </a:t>
            </a:r>
            <a:r>
              <a:rPr lang="nl-NL">
                <a:solidFill>
                  <a:srgbClr val="0070C0"/>
                </a:solidFill>
                <a:sym typeface="Wingdings"/>
              </a:rPr>
              <a:t>+ </a:t>
            </a:r>
            <a:r>
              <a:rPr lang="nl-NL">
                <a:solidFill>
                  <a:srgbClr val="FF0000"/>
                </a:solidFill>
                <a:sym typeface="Wingdings"/>
              </a:rPr>
              <a:t>FADH</a:t>
            </a:r>
            <a:r>
              <a:rPr lang="nl-NL" baseline="-25000">
                <a:solidFill>
                  <a:srgbClr val="FF0000"/>
                </a:solidFill>
                <a:sym typeface="Wingdings"/>
              </a:rPr>
              <a:t>2</a:t>
            </a:r>
            <a:r>
              <a:rPr lang="nl-NL">
                <a:solidFill>
                  <a:srgbClr val="0070C0"/>
                </a:solidFill>
                <a:sym typeface="Wingdings"/>
              </a:rPr>
              <a:t> + </a:t>
            </a:r>
            <a:r>
              <a:rPr lang="nl-NL">
                <a:solidFill>
                  <a:srgbClr val="FF0000"/>
                </a:solidFill>
                <a:sym typeface="Wingdings"/>
              </a:rPr>
              <a:t>ATP</a:t>
            </a:r>
            <a:r>
              <a:rPr lang="nl-NL">
                <a:solidFill>
                  <a:srgbClr val="0070C0"/>
                </a:solidFill>
                <a:sym typeface="Wingdings"/>
              </a:rPr>
              <a:t> + 2 H</a:t>
            </a:r>
            <a:r>
              <a:rPr lang="nl-NL" baseline="30000">
                <a:solidFill>
                  <a:srgbClr val="0070C0"/>
                </a:solidFill>
                <a:sym typeface="Wingdings"/>
              </a:rPr>
              <a:t>+</a:t>
            </a:r>
            <a:r>
              <a:rPr lang="nl-NL">
                <a:solidFill>
                  <a:srgbClr val="0070C0"/>
                </a:solidFill>
                <a:sym typeface="Wingdings"/>
              </a:rPr>
              <a:t> + </a:t>
            </a:r>
            <a:r>
              <a:rPr lang="nl-NL" err="1">
                <a:solidFill>
                  <a:srgbClr val="0070C0"/>
                </a:solidFill>
                <a:sym typeface="Wingdings"/>
              </a:rPr>
              <a:t>CoA</a:t>
            </a:r>
            <a:endParaRPr lang="nl-NL" baseline="30000">
              <a:solidFill>
                <a:srgbClr val="0070C0"/>
              </a:solidFill>
            </a:endParaRPr>
          </a:p>
          <a:p>
            <a:endParaRPr lang="nl-NL"/>
          </a:p>
          <a:p>
            <a:endParaRPr lang="nl-NL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2984F7-6D97-8F4C-A64F-F7B3FA362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50"/>
    </mc:Choice>
    <mc:Fallback>
      <p:transition spd="slow" advTm="7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Cyclus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138714"/>
            <a:ext cx="5905582" cy="5776262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456040" y="1612546"/>
            <a:ext cx="5401527" cy="4525963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Wat er in komt (</a:t>
            </a:r>
            <a:r>
              <a:rPr lang="nl-NL">
                <a:solidFill>
                  <a:srgbClr val="00B050"/>
                </a:solidFill>
              </a:rPr>
              <a:t>groen</a:t>
            </a:r>
            <a:r>
              <a:rPr lang="nl-NL"/>
              <a:t>) wordt niet verbruikt in de eerste cyclus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Na </a:t>
            </a:r>
            <a:r>
              <a:rPr lang="nl-NL" i="1" err="1"/>
              <a:t>succinaat</a:t>
            </a:r>
            <a:r>
              <a:rPr lang="nl-NL" i="1"/>
              <a:t> </a:t>
            </a:r>
            <a:r>
              <a:rPr lang="nl-NL"/>
              <a:t>is er</a:t>
            </a:r>
            <a:r>
              <a:rPr lang="nl-NL" i="1"/>
              <a:t> </a:t>
            </a:r>
            <a:r>
              <a:rPr lang="nl-NL"/>
              <a:t>geen onderscheid tussen C atomen. Waarom?</a:t>
            </a:r>
          </a:p>
        </p:txBody>
      </p:sp>
      <p:cxnSp>
        <p:nvCxnSpPr>
          <p:cNvPr id="6" name="Rechte verbindingslijn met pijl 5"/>
          <p:cNvCxnSpPr/>
          <p:nvPr/>
        </p:nvCxnSpPr>
        <p:spPr>
          <a:xfrm flipH="1">
            <a:off x="3359696" y="5013176"/>
            <a:ext cx="493649" cy="396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708920"/>
            <a:ext cx="2592288" cy="200434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773557-EF22-E247-BAF6-A12D20D2B7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520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05"/>
    </mc:Choice>
    <mc:Fallback>
      <p:transition spd="slow" advTm="150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9" y="333376"/>
            <a:ext cx="11490130" cy="6335984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B6F0D7-DB9A-9147-971E-C0822737E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3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40"/>
    </mc:Choice>
    <mc:Fallback>
      <p:transition spd="slow" advTm="10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Regulatie cyclus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55" y="1480279"/>
            <a:ext cx="2997606" cy="4525963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946754" y="1600201"/>
            <a:ext cx="6635646" cy="4525963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ATP, </a:t>
            </a:r>
            <a:r>
              <a:rPr lang="nl-NL" dirty="0" err="1">
                <a:solidFill>
                  <a:srgbClr val="FF0000"/>
                </a:solidFill>
              </a:rPr>
              <a:t>acetyl</a:t>
            </a:r>
            <a:r>
              <a:rPr lang="nl-NL" dirty="0">
                <a:solidFill>
                  <a:srgbClr val="FF0000"/>
                </a:solidFill>
              </a:rPr>
              <a:t> (of </a:t>
            </a:r>
            <a:r>
              <a:rPr lang="nl-NL" dirty="0" err="1">
                <a:solidFill>
                  <a:srgbClr val="FF0000"/>
                </a:solidFill>
              </a:rPr>
              <a:t>succinyl</a:t>
            </a:r>
            <a:r>
              <a:rPr lang="nl-NL" dirty="0">
                <a:solidFill>
                  <a:srgbClr val="FF0000"/>
                </a:solidFill>
              </a:rPr>
              <a:t>) </a:t>
            </a:r>
            <a:r>
              <a:rPr lang="nl-NL" dirty="0" err="1">
                <a:solidFill>
                  <a:srgbClr val="FF0000"/>
                </a:solidFill>
              </a:rPr>
              <a:t>CoA</a:t>
            </a:r>
            <a:r>
              <a:rPr lang="nl-NL" dirty="0">
                <a:solidFill>
                  <a:srgbClr val="FF0000"/>
                </a:solidFill>
              </a:rPr>
              <a:t> en NADH remmen de cyclus</a:t>
            </a:r>
          </a:p>
          <a:p>
            <a:pPr marL="0" indent="0">
              <a:buNone/>
            </a:pPr>
            <a:endParaRPr lang="nl-NL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l-NL" dirty="0">
                <a:solidFill>
                  <a:srgbClr val="00B050"/>
                </a:solidFill>
              </a:rPr>
              <a:t>ADP en </a:t>
            </a:r>
            <a:r>
              <a:rPr lang="nl-NL" dirty="0" err="1">
                <a:solidFill>
                  <a:srgbClr val="00B050"/>
                </a:solidFill>
              </a:rPr>
              <a:t>pyruvaat</a:t>
            </a:r>
            <a:r>
              <a:rPr lang="nl-NL" dirty="0">
                <a:solidFill>
                  <a:srgbClr val="00B050"/>
                </a:solidFill>
              </a:rPr>
              <a:t> versnellen de cyclus 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4BF88E-6F34-2640-8B19-BC00DDA4B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02"/>
    </mc:Choice>
    <mc:Fallback>
      <p:transition spd="slow" advTm="108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8A840C-3D4E-DB45-84D4-2552F9AE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Regulatie cyclus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52CFF0-2BFD-C34D-AB75-7C41BCD336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Allosterische</a:t>
            </a:r>
            <a:r>
              <a:rPr lang="nl-NL" dirty="0"/>
              <a:t> enzymen</a:t>
            </a:r>
          </a:p>
          <a:p>
            <a:pPr lvl="1"/>
            <a:r>
              <a:rPr lang="nl-NL" dirty="0" err="1"/>
              <a:t>Isocitraat</a:t>
            </a:r>
            <a:r>
              <a:rPr lang="nl-NL" dirty="0"/>
              <a:t> dehydrogenase</a:t>
            </a:r>
          </a:p>
          <a:p>
            <a:pPr lvl="1"/>
            <a:r>
              <a:rPr lang="nl-NL" dirty="0">
                <a:latin typeface="Symbol" pitchFamily="2" charset="2"/>
              </a:rPr>
              <a:t>a</a:t>
            </a:r>
            <a:r>
              <a:rPr lang="nl-NL" dirty="0"/>
              <a:t>-</a:t>
            </a:r>
            <a:r>
              <a:rPr lang="nl-NL" dirty="0" err="1"/>
              <a:t>ketoglutoraat</a:t>
            </a:r>
            <a:r>
              <a:rPr lang="nl-NL" dirty="0"/>
              <a:t> dehydrogenase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Pyruvaat dehydrogenase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071A5A5-7809-B74F-9C7C-A40DDDDAF5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53" y="333376"/>
            <a:ext cx="6446117" cy="6304221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930A33-A62D-CE43-A4B4-58825E369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35"/>
    </mc:Choice>
    <mc:Fallback>
      <p:transition spd="slow" advTm="53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Citroenzuurcyclus en biosynthese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98" y="2996953"/>
            <a:ext cx="5526202" cy="3603873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6610" y="1390338"/>
            <a:ext cx="10955895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Naast het afbreken van biomoleculen is de citroenzuurcyclus ook belangrijk bij de biosynthese van </a:t>
            </a:r>
            <a:r>
              <a:rPr lang="nl-NL" sz="2400" dirty="0" err="1"/>
              <a:t>verschilende</a:t>
            </a:r>
            <a:r>
              <a:rPr lang="nl-NL" sz="2400" dirty="0"/>
              <a:t> biomoleculen. Precursors kunnen de cyclus “verlaten” op verschillende plekken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C261DB-20A9-CD4C-ACBF-9BB79F32D2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1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08"/>
    </mc:Choice>
    <mc:Fallback>
      <p:transition spd="slow" advTm="105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Citroenzuurcyclus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268761"/>
            <a:ext cx="5472608" cy="535276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9DB323-98F2-D944-BFB1-6263E8F85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8"/>
    </mc:Choice>
    <mc:Fallback>
      <p:transition spd="slow" advTm="4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729457"/>
            <a:ext cx="8928992" cy="580334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313FFC-011B-AA43-AC65-1A05FCA7EF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9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8"/>
    </mc:Choice>
    <mc:Fallback>
      <p:transition spd="slow" advTm="22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1 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4118703"/>
            <a:ext cx="6624736" cy="2399101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2057400" y="1556793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 + ©© = ©©©©©©</a:t>
            </a:r>
          </a:p>
          <a:p>
            <a:pPr marL="0" indent="0">
              <a:buNone/>
            </a:pPr>
            <a:r>
              <a:rPr lang="nl-NL" sz="2400"/>
              <a:t>Nieuwe toevoer ©© voor de cyclus</a:t>
            </a:r>
          </a:p>
          <a:p>
            <a:pPr marL="0" indent="0">
              <a:buNone/>
            </a:pPr>
            <a:r>
              <a:rPr lang="nl-NL" sz="2400"/>
              <a:t>Reactie kan plaatsvinden omdat de hydrolyse van de </a:t>
            </a:r>
            <a:r>
              <a:rPr lang="nl-NL" sz="2400" err="1"/>
              <a:t>thioester</a:t>
            </a:r>
            <a:r>
              <a:rPr lang="nl-NL" sz="2400"/>
              <a:t> veel energie oplevert</a:t>
            </a:r>
          </a:p>
          <a:p>
            <a:pPr marL="0" indent="0">
              <a:buNone/>
            </a:pPr>
            <a:r>
              <a:rPr lang="nl-NL" sz="2400" i="1" err="1"/>
              <a:t>citraat</a:t>
            </a:r>
            <a:r>
              <a:rPr lang="nl-NL" sz="2400" i="1"/>
              <a:t> </a:t>
            </a:r>
            <a:r>
              <a:rPr lang="nl-NL" sz="2400" i="1" err="1"/>
              <a:t>synthase</a:t>
            </a:r>
            <a:endParaRPr lang="nl-NL" sz="2400" i="1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5C4231-0E3A-CD40-8C26-6D2D27626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8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36"/>
    </mc:Choice>
    <mc:Fallback>
      <p:transition spd="slow" advTm="96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Citraat</a:t>
            </a:r>
            <a:r>
              <a:rPr lang="nl-NL"/>
              <a:t> </a:t>
            </a:r>
            <a:r>
              <a:rPr lang="nl-NL" err="1"/>
              <a:t>synthase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340768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 sz="2400"/>
              <a:t>Binden van </a:t>
            </a:r>
            <a:r>
              <a:rPr lang="nl-NL" sz="2400" err="1"/>
              <a:t>oxaloacetaat</a:t>
            </a:r>
            <a:r>
              <a:rPr lang="nl-NL" sz="2400"/>
              <a:t> veroorzaakt grote structurele verandering. Hierna bindt </a:t>
            </a:r>
            <a:r>
              <a:rPr lang="nl-NL" sz="2400" err="1"/>
              <a:t>acetyl</a:t>
            </a:r>
            <a:r>
              <a:rPr lang="nl-NL" sz="2400"/>
              <a:t> </a:t>
            </a:r>
            <a:r>
              <a:rPr lang="nl-NL" sz="2400" err="1"/>
              <a:t>CoA</a:t>
            </a:r>
            <a:r>
              <a:rPr lang="nl-NL" sz="2400"/>
              <a:t> en wordt </a:t>
            </a:r>
            <a:r>
              <a:rPr lang="nl-NL" sz="2400" err="1"/>
              <a:t>citryl</a:t>
            </a:r>
            <a:r>
              <a:rPr lang="nl-NL" sz="2400"/>
              <a:t> </a:t>
            </a:r>
            <a:r>
              <a:rPr lang="nl-NL" sz="2400" err="1"/>
              <a:t>CoA</a:t>
            </a:r>
            <a:r>
              <a:rPr lang="nl-NL" sz="2400"/>
              <a:t> gevormd waarna de </a:t>
            </a:r>
            <a:r>
              <a:rPr lang="nl-NL" sz="2400" err="1"/>
              <a:t>thioester</a:t>
            </a:r>
            <a:r>
              <a:rPr lang="nl-NL" sz="2400"/>
              <a:t> </a:t>
            </a:r>
            <a:r>
              <a:rPr lang="nl-NL" sz="2400" err="1"/>
              <a:t>gehydrolyseerd</a:t>
            </a:r>
            <a:r>
              <a:rPr lang="nl-NL" sz="2400"/>
              <a:t> wordt.</a:t>
            </a: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Reden?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3140968"/>
            <a:ext cx="6912768" cy="3416882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A880820-2EA1-3544-8F47-477BBFCA0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2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15"/>
    </mc:Choice>
    <mc:Fallback>
      <p:transition spd="slow" advTm="6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2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43155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©©©©©© = ©©©©©©</a:t>
            </a:r>
          </a:p>
          <a:p>
            <a:pPr marL="0" indent="0">
              <a:buNone/>
            </a:pPr>
            <a:r>
              <a:rPr lang="nl-NL" sz="2400" dirty="0"/>
              <a:t>Isomerisatie van </a:t>
            </a:r>
            <a:r>
              <a:rPr lang="nl-NL" sz="2400" dirty="0" err="1"/>
              <a:t>citraat</a:t>
            </a:r>
            <a:r>
              <a:rPr lang="nl-NL" sz="2400" dirty="0"/>
              <a:t>, met cis-</a:t>
            </a:r>
            <a:r>
              <a:rPr lang="nl-NL" sz="2400" dirty="0" err="1"/>
              <a:t>aconitaat</a:t>
            </a:r>
            <a:r>
              <a:rPr lang="nl-NL" sz="2400" dirty="0"/>
              <a:t> als tussenstap</a:t>
            </a:r>
          </a:p>
          <a:p>
            <a:pPr marL="0" indent="0">
              <a:buNone/>
            </a:pPr>
            <a:r>
              <a:rPr lang="nl-NL" sz="2400" dirty="0" err="1"/>
              <a:t>Isocitraat</a:t>
            </a:r>
            <a:r>
              <a:rPr lang="nl-NL" sz="2400" dirty="0"/>
              <a:t> kan wel </a:t>
            </a:r>
            <a:r>
              <a:rPr lang="nl-NL" sz="2400" dirty="0" err="1"/>
              <a:t>gedecarbolyseerd</a:t>
            </a:r>
            <a:r>
              <a:rPr lang="nl-NL" sz="2400" dirty="0"/>
              <a:t> worden</a:t>
            </a:r>
          </a:p>
          <a:p>
            <a:pPr marL="0" indent="0">
              <a:buNone/>
            </a:pPr>
            <a:r>
              <a:rPr lang="nl-NL" sz="2400" i="1" dirty="0" err="1"/>
              <a:t>aconitase</a:t>
            </a:r>
            <a:endParaRPr lang="nl-NL" sz="2400" i="1" dirty="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4005065"/>
            <a:ext cx="6048672" cy="238922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2806B3-C56B-A340-83DD-5B5455DA4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72"/>
    </mc:Choice>
    <mc:Fallback>
      <p:transition spd="slow" advTm="5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3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27129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©©©©©© = ©©©©© + ©</a:t>
            </a:r>
          </a:p>
          <a:p>
            <a:pPr marL="0" indent="0">
              <a:buNone/>
            </a:pPr>
            <a:r>
              <a:rPr lang="nl-NL" sz="2400" err="1"/>
              <a:t>Isocitraat</a:t>
            </a:r>
            <a:r>
              <a:rPr lang="nl-NL" sz="2400"/>
              <a:t> wordt </a:t>
            </a:r>
            <a:r>
              <a:rPr lang="nl-NL" sz="2400" err="1"/>
              <a:t>gedecarbolyseerd</a:t>
            </a:r>
            <a:endParaRPr lang="nl-NL" sz="2400"/>
          </a:p>
          <a:p>
            <a:pPr marL="0" indent="0">
              <a:buNone/>
            </a:pPr>
            <a:r>
              <a:rPr lang="nl-NL" sz="2400"/>
              <a:t>Opbrengst: 2e</a:t>
            </a:r>
            <a:r>
              <a:rPr lang="nl-NL" sz="2400" baseline="30000"/>
              <a:t>- </a:t>
            </a:r>
            <a:r>
              <a:rPr lang="nl-NL" sz="2400"/>
              <a:t>in de vorm van NADH</a:t>
            </a:r>
            <a:endParaRPr lang="nl-NL" sz="2400" baseline="30000"/>
          </a:p>
          <a:p>
            <a:pPr marL="0" indent="0">
              <a:buNone/>
            </a:pPr>
            <a:r>
              <a:rPr lang="nl-NL" sz="2400" i="1" err="1"/>
              <a:t>isocitraat</a:t>
            </a:r>
            <a:r>
              <a:rPr lang="nl-NL" sz="2400" i="1"/>
              <a:t> dehydrogenase</a:t>
            </a:r>
          </a:p>
          <a:p>
            <a:pPr marL="0" indent="0">
              <a:buNone/>
            </a:pPr>
            <a:r>
              <a:rPr lang="nl-NL" sz="2400"/>
              <a:t>Oxidatie-reductie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3429000"/>
            <a:ext cx="7545124" cy="259228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984016-9EE8-F746-8130-87C5C974B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92"/>
    </mc:Choice>
    <mc:Fallback>
      <p:transition spd="slow" advTm="5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4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563530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©©©©© = ©©©© + ©</a:t>
            </a:r>
          </a:p>
          <a:p>
            <a:pPr marL="0" indent="0">
              <a:buNone/>
            </a:pPr>
            <a:r>
              <a:rPr lang="nl-NL" sz="240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/>
              <a:t>-</a:t>
            </a:r>
            <a:r>
              <a:rPr lang="nl-NL" sz="2400" err="1"/>
              <a:t>ketoglutaraat</a:t>
            </a:r>
            <a:r>
              <a:rPr lang="nl-NL" sz="2400"/>
              <a:t> wordt </a:t>
            </a:r>
            <a:r>
              <a:rPr lang="nl-NL" sz="2400" err="1"/>
              <a:t>gedecarbolyseerd</a:t>
            </a:r>
            <a:r>
              <a:rPr lang="nl-NL" sz="2400"/>
              <a:t> door binden </a:t>
            </a:r>
            <a:r>
              <a:rPr lang="nl-NL" sz="2400" err="1"/>
              <a:t>CoA</a:t>
            </a:r>
            <a:r>
              <a:rPr lang="nl-NL" sz="2400"/>
              <a:t> (zoals bij </a:t>
            </a:r>
            <a:r>
              <a:rPr lang="nl-NL" sz="2400" err="1"/>
              <a:t>pyruvaat</a:t>
            </a:r>
            <a:r>
              <a:rPr lang="nl-NL" sz="2400"/>
              <a:t>)</a:t>
            </a:r>
          </a:p>
          <a:p>
            <a:pPr marL="0" indent="0">
              <a:buNone/>
            </a:pPr>
            <a:r>
              <a:rPr lang="nl-NL" sz="2400"/>
              <a:t>Opbrengst: 2e</a:t>
            </a:r>
            <a:r>
              <a:rPr lang="nl-NL" sz="2400" baseline="30000"/>
              <a:t>- </a:t>
            </a:r>
            <a:r>
              <a:rPr lang="nl-NL" sz="2400"/>
              <a:t>in de vorm van NADH</a:t>
            </a:r>
            <a:endParaRPr lang="nl-NL" sz="2400" baseline="30000"/>
          </a:p>
          <a:p>
            <a:pPr marL="0" indent="0">
              <a:buNone/>
            </a:pPr>
            <a:r>
              <a:rPr lang="nl-NL" sz="2400" i="1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 i="1"/>
              <a:t>-</a:t>
            </a:r>
            <a:r>
              <a:rPr lang="nl-NL" sz="2400" i="1" err="1"/>
              <a:t>ketoglutaraat</a:t>
            </a:r>
            <a:r>
              <a:rPr lang="nl-NL" sz="2400" i="1"/>
              <a:t> dehydrogenase complex</a:t>
            </a:r>
          </a:p>
          <a:p>
            <a:pPr marL="0" indent="0">
              <a:buNone/>
            </a:pPr>
            <a:r>
              <a:rPr lang="nl-NL" sz="2400"/>
              <a:t>Oxidatie-reductie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9"/>
          <a:stretch/>
        </p:blipFill>
        <p:spPr>
          <a:xfrm>
            <a:off x="4799856" y="3933056"/>
            <a:ext cx="7077358" cy="2304256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91100D-184C-E645-89D3-3F43CDFF3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1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04"/>
    </mc:Choice>
    <mc:Fallback>
      <p:transition spd="slow" advTm="60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Stap 4 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84784"/>
            <a:ext cx="7927032" cy="2561910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©©©©© = ©©©© + ©</a:t>
            </a:r>
          </a:p>
          <a:p>
            <a:pPr marL="0" indent="0">
              <a:buNone/>
            </a:pPr>
            <a:r>
              <a:rPr lang="nl-NL" sz="240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/>
              <a:t>-</a:t>
            </a:r>
            <a:r>
              <a:rPr lang="nl-NL" sz="2400" err="1"/>
              <a:t>ketoglutaraat</a:t>
            </a:r>
            <a:r>
              <a:rPr lang="nl-NL" sz="2400"/>
              <a:t> wordt </a:t>
            </a:r>
            <a:r>
              <a:rPr lang="nl-NL" sz="2400" err="1"/>
              <a:t>gedecarbolyseerd</a:t>
            </a:r>
            <a:r>
              <a:rPr lang="nl-NL" sz="2400"/>
              <a:t> door binden </a:t>
            </a:r>
            <a:r>
              <a:rPr lang="nl-NL" sz="2400" err="1"/>
              <a:t>CoA</a:t>
            </a:r>
            <a:r>
              <a:rPr lang="nl-NL" sz="2400"/>
              <a:t> (zoals bij </a:t>
            </a:r>
            <a:r>
              <a:rPr lang="nl-NL" sz="2400" err="1"/>
              <a:t>pyruvaat</a:t>
            </a:r>
            <a:r>
              <a:rPr lang="nl-NL" sz="2400"/>
              <a:t>)</a:t>
            </a:r>
          </a:p>
          <a:p>
            <a:pPr marL="0" indent="0">
              <a:buNone/>
            </a:pPr>
            <a:r>
              <a:rPr lang="nl-NL" sz="2400" err="1"/>
              <a:t>Succinyl</a:t>
            </a:r>
            <a:r>
              <a:rPr lang="nl-NL" sz="2400"/>
              <a:t> </a:t>
            </a:r>
            <a:r>
              <a:rPr lang="nl-NL" sz="2400" err="1"/>
              <a:t>CoA</a:t>
            </a:r>
            <a:r>
              <a:rPr lang="nl-NL" sz="2400"/>
              <a:t> is energierijk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16" y="3625604"/>
            <a:ext cx="8861628" cy="174761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13BEFE-76D5-8D44-B36E-F5DA031A5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8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18"/>
    </mc:Choice>
    <mc:Fallback>
      <p:transition spd="slow" advTm="43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5|38.8|19.2"/>
</p:tagLst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67</TotalTime>
  <Words>376</Words>
  <Application>Microsoft Macintosh PowerPoint</Application>
  <PresentationFormat>Breedbeeld</PresentationFormat>
  <Paragraphs>79</Paragraphs>
  <Slides>17</Slides>
  <Notes>1</Notes>
  <HiddenSlides>0</HiddenSlides>
  <MMClips>17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0" baseType="lpstr">
      <vt:lpstr>Arial</vt:lpstr>
      <vt:lpstr>Symbol</vt:lpstr>
      <vt:lpstr>Hanze MD</vt:lpstr>
      <vt:lpstr>Biochemie 2</vt:lpstr>
      <vt:lpstr>Citroenzuurcyclus</vt:lpstr>
      <vt:lpstr>Opdracht</vt:lpstr>
      <vt:lpstr>Stap 1 </vt:lpstr>
      <vt:lpstr>Citraat synthase</vt:lpstr>
      <vt:lpstr>Stap 2 </vt:lpstr>
      <vt:lpstr>Stap 3 </vt:lpstr>
      <vt:lpstr>Stap 4 </vt:lpstr>
      <vt:lpstr>Stap 4 </vt:lpstr>
      <vt:lpstr>Stap 5 </vt:lpstr>
      <vt:lpstr>Stap 6 t/m 8 </vt:lpstr>
      <vt:lpstr>Netto opbrengst </vt:lpstr>
      <vt:lpstr>Cyclus</vt:lpstr>
      <vt:lpstr>PowerPoint-presentatie</vt:lpstr>
      <vt:lpstr>Regulatie cyclus</vt:lpstr>
      <vt:lpstr>Regulatie cyclus</vt:lpstr>
      <vt:lpstr>Citroenzuurcyclus en biosynthese</vt:lpstr>
    </vt:vector>
  </TitlesOfParts>
  <Company>Hanzehogeschool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Drayer</dc:creator>
  <cp:lastModifiedBy>Nabuurs SM, Sanne</cp:lastModifiedBy>
  <cp:revision>3</cp:revision>
  <cp:lastPrinted>2013-12-02T09:57:51Z</cp:lastPrinted>
  <dcterms:created xsi:type="dcterms:W3CDTF">2008-03-03T15:12:32Z</dcterms:created>
  <dcterms:modified xsi:type="dcterms:W3CDTF">2022-01-16T12:32:28Z</dcterms:modified>
</cp:coreProperties>
</file>